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6"/>
  </p:notesMasterIdLst>
  <p:sldIdLst>
    <p:sldId id="256" r:id="rId2"/>
    <p:sldId id="278" r:id="rId3"/>
    <p:sldId id="285" r:id="rId4"/>
    <p:sldId id="280" r:id="rId5"/>
    <p:sldId id="279" r:id="rId6"/>
    <p:sldId id="257" r:id="rId7"/>
    <p:sldId id="258" r:id="rId8"/>
    <p:sldId id="277" r:id="rId9"/>
    <p:sldId id="259" r:id="rId10"/>
    <p:sldId id="260" r:id="rId11"/>
    <p:sldId id="265" r:id="rId12"/>
    <p:sldId id="261" r:id="rId13"/>
    <p:sldId id="262" r:id="rId14"/>
    <p:sldId id="263" r:id="rId15"/>
    <p:sldId id="264" r:id="rId16"/>
    <p:sldId id="282" r:id="rId17"/>
    <p:sldId id="286" r:id="rId18"/>
    <p:sldId id="287" r:id="rId19"/>
    <p:sldId id="288" r:id="rId20"/>
    <p:sldId id="289" r:id="rId21"/>
    <p:sldId id="268" r:id="rId22"/>
    <p:sldId id="291" r:id="rId23"/>
    <p:sldId id="284" r:id="rId24"/>
    <p:sldId id="281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24D27-CB91-48AC-A2A7-82DA0F73CCAC}" type="datetimeFigureOut">
              <a:rPr lang="pt-BR" smtClean="0"/>
              <a:t>03/04/2023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585ED-E255-4BE4-A107-602FDAA1BC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277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02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75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61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9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4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04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57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17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8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2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7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lucasgreenwell/depression-anxiety-stress-scales-respons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sicodat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E973D9-871E-348A-D734-0CF56931F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pt-BR" dirty="0"/>
              <a:t>Pensando sobre Análise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530D1A-B8DB-1B11-AEB8-6D65D3CA5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pt-BR" dirty="0"/>
              <a:t>Dalton Costa</a:t>
            </a:r>
          </a:p>
          <a:p>
            <a:r>
              <a:rPr lang="pt-BR" dirty="0"/>
              <a:t>2023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Padrão do plano de fundo&#10;&#10;Descrição gerada automaticamente">
            <a:extLst>
              <a:ext uri="{FF2B5EF4-FFF2-40B4-BE49-F238E27FC236}">
                <a16:creationId xmlns:a16="http://schemas.microsoft.com/office/drawing/2014/main" id="{F8DB9D74-CC21-3AF9-4BC3-3F783CDAA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7" r="3974" b="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59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E1D5E-46CD-2BE4-B3F1-EF68FFFC3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Bancos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158C1A-8061-8657-06D5-438B54004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325563"/>
          </a:xfrm>
        </p:spPr>
        <p:txBody>
          <a:bodyPr/>
          <a:lstStyle/>
          <a:p>
            <a:r>
              <a:rPr lang="pt-BR" dirty="0"/>
              <a:t>Em geral, bancos de dados podem ser construídos em formato </a:t>
            </a:r>
            <a:r>
              <a:rPr lang="pt-BR" b="1" dirty="0" err="1"/>
              <a:t>wide</a:t>
            </a:r>
            <a:r>
              <a:rPr lang="pt-BR" dirty="0"/>
              <a:t> ou </a:t>
            </a:r>
            <a:r>
              <a:rPr lang="pt-BR" b="1" dirty="0"/>
              <a:t>long.</a:t>
            </a:r>
            <a:endParaRPr lang="pt-BR" dirty="0"/>
          </a:p>
        </p:txBody>
      </p:sp>
      <p:pic>
        <p:nvPicPr>
          <p:cNvPr id="4" name="Google Shape;149;p16">
            <a:extLst>
              <a:ext uri="{FF2B5EF4-FFF2-40B4-BE49-F238E27FC236}">
                <a16:creationId xmlns:a16="http://schemas.microsoft.com/office/drawing/2014/main" id="{669435D0-C7CF-D0F9-1B4B-EFF21C7FAE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0451" y="1245498"/>
            <a:ext cx="3698686" cy="381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16">
            <a:extLst>
              <a:ext uri="{FF2B5EF4-FFF2-40B4-BE49-F238E27FC236}">
                <a16:creationId xmlns:a16="http://schemas.microsoft.com/office/drawing/2014/main" id="{CA5288E4-6275-5370-FF8B-6ECC2085B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655" y="3286125"/>
            <a:ext cx="5451808" cy="2451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51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B8067-1274-217D-A74A-FFDDD36F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3 Regras do </a:t>
            </a:r>
            <a:r>
              <a:rPr lang="pt-BR" dirty="0" err="1"/>
              <a:t>Tidy</a:t>
            </a:r>
            <a:r>
              <a:rPr lang="pt-BR" dirty="0"/>
              <a:t>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2BFD0D-7F1B-9E2C-6F36-5AD3FE7B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Cada variável deve ter sua própria coluna.</a:t>
            </a:r>
          </a:p>
          <a:p>
            <a:r>
              <a:rPr lang="pt-BR"/>
              <a:t>Cada observação deve ter sua própria linha.</a:t>
            </a:r>
          </a:p>
          <a:p>
            <a:r>
              <a:rPr lang="pt-BR"/>
              <a:t>Cada valor deve ter sua própria célula.</a:t>
            </a:r>
            <a:endParaRPr lang="pt-BR" dirty="0"/>
          </a:p>
        </p:txBody>
      </p:sp>
      <p:pic>
        <p:nvPicPr>
          <p:cNvPr id="4" name="Google Shape;189;p21">
            <a:extLst>
              <a:ext uri="{FF2B5EF4-FFF2-40B4-BE49-F238E27FC236}">
                <a16:creationId xmlns:a16="http://schemas.microsoft.com/office/drawing/2014/main" id="{D2DE5C6A-16E3-D255-3AD3-3D01784047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901" y="4076171"/>
            <a:ext cx="6577498" cy="24167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190;p21">
            <a:extLst>
              <a:ext uri="{FF2B5EF4-FFF2-40B4-BE49-F238E27FC236}">
                <a16:creationId xmlns:a16="http://schemas.microsoft.com/office/drawing/2014/main" id="{8CF820AB-814D-3300-A35A-C10E83CFE2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00" y="3219450"/>
            <a:ext cx="4100998" cy="3273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10970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EABA2-0747-63B7-B3EC-95CEE0E0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Variáveis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5114BF-440C-73C1-3944-A35A2FDC54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52" y="1427210"/>
            <a:ext cx="5755086" cy="354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33C534-C137-5368-1BC6-E918C5C27DB1}"/>
              </a:ext>
            </a:extLst>
          </p:cNvPr>
          <p:cNvSpPr txBox="1"/>
          <p:nvPr/>
        </p:nvSpPr>
        <p:spPr>
          <a:xfrm>
            <a:off x="526473" y="1443840"/>
            <a:ext cx="5469826" cy="4246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Uma </a:t>
            </a:r>
            <a:r>
              <a:rPr lang="pt-BR" sz="1600" b="1" dirty="0"/>
              <a:t>variável</a:t>
            </a:r>
            <a:r>
              <a:rPr lang="pt-BR" sz="1600" dirty="0"/>
              <a:t> é qualquer característica, número ou quantidade que possa ser medida ou contada.</a:t>
            </a:r>
          </a:p>
          <a:p>
            <a:pPr>
              <a:lnSpc>
                <a:spcPct val="150000"/>
              </a:lnSpc>
            </a:pPr>
            <a:r>
              <a:rPr lang="pt-BR" sz="1600" b="1" dirty="0"/>
              <a:t>Nominal</a:t>
            </a:r>
            <a:r>
              <a:rPr lang="pt-BR" sz="1600" dirty="0"/>
              <a:t>: sexo, tipo de negócio, cor dos olhos, religião e marca.</a:t>
            </a:r>
          </a:p>
          <a:p>
            <a:pPr>
              <a:lnSpc>
                <a:spcPct val="150000"/>
              </a:lnSpc>
            </a:pPr>
            <a:r>
              <a:rPr lang="pt-BR" sz="1600" b="1" dirty="0"/>
              <a:t>Ordinal</a:t>
            </a:r>
            <a:r>
              <a:rPr lang="pt-BR" sz="1600" dirty="0"/>
              <a:t>: notas acadêmicas (isto é, A, B, C), tamanho do vestuário (isto é, pequeno, médio, grande, extra grande) e escala </a:t>
            </a:r>
            <a:r>
              <a:rPr lang="pt-BR" sz="1600" dirty="0" err="1"/>
              <a:t>Likert</a:t>
            </a:r>
            <a:r>
              <a:rPr lang="pt-BR" sz="1600" dirty="0"/>
              <a:t> (isto é, concordo, concordo, discordo, discordo fortemente).</a:t>
            </a:r>
          </a:p>
          <a:p>
            <a:pPr>
              <a:lnSpc>
                <a:spcPct val="150000"/>
              </a:lnSpc>
            </a:pPr>
            <a:r>
              <a:rPr lang="pt-BR" sz="1600" b="1" dirty="0"/>
              <a:t>Discreto (números inteiros): </a:t>
            </a:r>
            <a:r>
              <a:rPr lang="pt-BR" sz="1600" dirty="0"/>
              <a:t>número de locais de negócios e número de filhos em uma família.</a:t>
            </a:r>
          </a:p>
          <a:p>
            <a:pPr>
              <a:lnSpc>
                <a:spcPct val="150000"/>
              </a:lnSpc>
            </a:pPr>
            <a:r>
              <a:rPr lang="pt-BR" sz="1600" b="1" dirty="0"/>
              <a:t>Contínuo</a:t>
            </a:r>
            <a:r>
              <a:rPr lang="pt-BR" sz="1600" dirty="0"/>
              <a:t>: altura, tempo, idade e temperatura.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AF5FDA-204B-42EC-A9BA-15FD9921C769}"/>
              </a:ext>
            </a:extLst>
          </p:cNvPr>
          <p:cNvSpPr txBox="1"/>
          <p:nvPr/>
        </p:nvSpPr>
        <p:spPr>
          <a:xfrm>
            <a:off x="6195703" y="5689400"/>
            <a:ext cx="5544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Não esqueça de dados não estruturados como texto, imagens e som.</a:t>
            </a:r>
          </a:p>
        </p:txBody>
      </p:sp>
    </p:spTree>
    <p:extLst>
      <p:ext uri="{BB962C8B-B14F-4D97-AF65-F5344CB8AC3E}">
        <p14:creationId xmlns:p14="http://schemas.microsoft.com/office/powerpoint/2010/main" val="16387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34BD0-5E81-6B45-8742-0C57EFD0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Configurar 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DB55C4-37CA-F44F-A0B7-56A04ED09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2760230"/>
          </a:xfrm>
        </p:spPr>
        <p:txBody>
          <a:bodyPr/>
          <a:lstStyle/>
          <a:p>
            <a:r>
              <a:rPr lang="pt-BR" dirty="0"/>
              <a:t>As variáveis categóricas precisam ser numéricas e cada nível associado a um rótulo.</a:t>
            </a:r>
          </a:p>
        </p:txBody>
      </p:sp>
      <p:pic>
        <p:nvPicPr>
          <p:cNvPr id="4" name="Google Shape;163;p18">
            <a:extLst>
              <a:ext uri="{FF2B5EF4-FFF2-40B4-BE49-F238E27FC236}">
                <a16:creationId xmlns:a16="http://schemas.microsoft.com/office/drawing/2014/main" id="{303FE824-012D-8A5C-392E-22E4AA6870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38700" y="843278"/>
            <a:ext cx="2789867" cy="29910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164;p18">
            <a:extLst>
              <a:ext uri="{FF2B5EF4-FFF2-40B4-BE49-F238E27FC236}">
                <a16:creationId xmlns:a16="http://schemas.microsoft.com/office/drawing/2014/main" id="{4965B8DC-FFD0-1463-20FE-38E7EB97B0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616" y="4389216"/>
            <a:ext cx="6751195" cy="23177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Google Shape;165;p18">
            <a:extLst>
              <a:ext uri="{FF2B5EF4-FFF2-40B4-BE49-F238E27FC236}">
                <a16:creationId xmlns:a16="http://schemas.microsoft.com/office/drawing/2014/main" id="{3DF73C83-32F0-30C8-0DAA-B90ADB4DECAF}"/>
              </a:ext>
            </a:extLst>
          </p:cNvPr>
          <p:cNvSpPr txBox="1"/>
          <p:nvPr/>
        </p:nvSpPr>
        <p:spPr>
          <a:xfrm>
            <a:off x="7842667" y="2168288"/>
            <a:ext cx="84363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JASP</a:t>
            </a:r>
            <a:endParaRPr b="1" dirty="0"/>
          </a:p>
        </p:txBody>
      </p:sp>
      <p:sp>
        <p:nvSpPr>
          <p:cNvPr id="7" name="Google Shape;166;p18">
            <a:extLst>
              <a:ext uri="{FF2B5EF4-FFF2-40B4-BE49-F238E27FC236}">
                <a16:creationId xmlns:a16="http://schemas.microsoft.com/office/drawing/2014/main" id="{7298FB87-0C48-B543-80E9-39A6BF91F206}"/>
              </a:ext>
            </a:extLst>
          </p:cNvPr>
          <p:cNvSpPr txBox="1"/>
          <p:nvPr/>
        </p:nvSpPr>
        <p:spPr>
          <a:xfrm>
            <a:off x="4015206" y="5137602"/>
            <a:ext cx="41541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</a:t>
            </a:r>
            <a:endParaRPr b="1" dirty="0"/>
          </a:p>
        </p:txBody>
      </p:sp>
      <p:sp>
        <p:nvSpPr>
          <p:cNvPr id="8" name="Google Shape;168;p18">
            <a:extLst>
              <a:ext uri="{FF2B5EF4-FFF2-40B4-BE49-F238E27FC236}">
                <a16:creationId xmlns:a16="http://schemas.microsoft.com/office/drawing/2014/main" id="{43215883-7981-1A08-8ED7-0813F29B6D11}"/>
              </a:ext>
            </a:extLst>
          </p:cNvPr>
          <p:cNvSpPr/>
          <p:nvPr/>
        </p:nvSpPr>
        <p:spPr>
          <a:xfrm>
            <a:off x="5090615" y="5063455"/>
            <a:ext cx="5800297" cy="19775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22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F76E5-061C-C8BF-FA97-9851C025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ou Dicionário de 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A68F0E-54BC-1C84-96CB-F623A379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Os dicionários de dados armazenam e comunicam metadados sobre dados em um banco de dados.</a:t>
            </a:r>
          </a:p>
          <a:p>
            <a:r>
              <a:rPr lang="pt-BR"/>
              <a:t>Importante quando você precisa </a:t>
            </a:r>
            <a:r>
              <a:rPr lang="pt-BR" b="1"/>
              <a:t>compartilhar</a:t>
            </a:r>
            <a:r>
              <a:rPr lang="pt-BR"/>
              <a:t> seus dados com outra pessoa, ou quando você volta para analisar os dados </a:t>
            </a:r>
            <a:r>
              <a:rPr lang="pt-BR" b="1"/>
              <a:t>após algum tempo</a:t>
            </a:r>
            <a:r>
              <a:rPr lang="pt-BR"/>
              <a:t>.</a:t>
            </a:r>
            <a:endParaRPr lang="pt-BR" dirty="0"/>
          </a:p>
        </p:txBody>
      </p:sp>
      <p:graphicFrame>
        <p:nvGraphicFramePr>
          <p:cNvPr id="4" name="Google Shape;175;p19">
            <a:extLst>
              <a:ext uri="{FF2B5EF4-FFF2-40B4-BE49-F238E27FC236}">
                <a16:creationId xmlns:a16="http://schemas.microsoft.com/office/drawing/2014/main" id="{A4F3AC0D-7597-B173-B768-7DBDAF02C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109933"/>
              </p:ext>
            </p:extLst>
          </p:nvPr>
        </p:nvGraphicFramePr>
        <p:xfrm>
          <a:off x="2305051" y="4075200"/>
          <a:ext cx="9048750" cy="25642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5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5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9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7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99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Variable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Name of Variable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Type of Variable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Description 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Allowed Values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Have Null Values?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Annotations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Participant's ID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ID</a:t>
                      </a:r>
                      <a:endParaRPr sz="1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numeric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User ID number in sequence order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001-999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Age in years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Age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numeric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Participant's age in years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18-65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Gender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Gender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categoric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Gender informed by the participant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 = male</a:t>
                      </a: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 = female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yes</a:t>
                      </a:r>
                      <a:endParaRPr sz="110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This categorization is referenced by the WHO</a:t>
                      </a:r>
                      <a:endParaRPr sz="11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92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148E2A-C18F-4D98-5C99-E86705B4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5" y="1321300"/>
            <a:ext cx="11945489" cy="51992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5B50BED-F163-12EA-1364-CDAFB3E3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3675"/>
            <a:ext cx="10515600" cy="1325563"/>
          </a:xfrm>
        </p:spPr>
        <p:txBody>
          <a:bodyPr/>
          <a:lstStyle/>
          <a:p>
            <a:r>
              <a:rPr lang="pt-BR" dirty="0"/>
              <a:t>Mapa ou Dicionário de Variáveis</a:t>
            </a:r>
          </a:p>
        </p:txBody>
      </p:sp>
    </p:spTree>
    <p:extLst>
      <p:ext uri="{BB962C8B-B14F-4D97-AF65-F5344CB8AC3E}">
        <p14:creationId xmlns:p14="http://schemas.microsoft.com/office/powerpoint/2010/main" val="85747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14101D-B36C-5C90-C401-C82660A7A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 ao JASP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67357D8-216F-594F-3AF8-513CC3AC4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37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978D0-F09D-D8D8-4F17-ACF364E7B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JASP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5AF84A-74A2-65B6-10F4-BA6A56D1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83" y="1499129"/>
            <a:ext cx="5246580" cy="394302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JASP é um software estatístico </a:t>
            </a:r>
            <a:r>
              <a:rPr lang="pt-BR" b="0" i="0" u="sng" dirty="0">
                <a:solidFill>
                  <a:srgbClr val="374151"/>
                </a:solidFill>
                <a:effectLst/>
                <a:latin typeface="Söhne"/>
              </a:rPr>
              <a:t>gratuito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 de </a:t>
            </a:r>
            <a:r>
              <a:rPr lang="pt-BR" b="0" i="0" u="sng" dirty="0">
                <a:solidFill>
                  <a:srgbClr val="374151"/>
                </a:solidFill>
                <a:effectLst/>
                <a:latin typeface="Söhne"/>
              </a:rPr>
              <a:t>código aberto 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que permite realizar análises estatísticas avançadas em dados.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JASP significa "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Jeffrey's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Amazing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Statistics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Program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" e é desenvolvido por uma equipe de pesquisadores e desenvolvedores de todo o mundo.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74151"/>
                </a:solidFill>
                <a:latin typeface="Söhne"/>
              </a:rPr>
              <a:t>Baseado em R.</a:t>
            </a: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pt-BR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DE1D335-5A99-D09D-5E47-FCE9A8BE5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0247"/>
            <a:ext cx="5851261" cy="339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C606F-0475-4A8B-BA7A-D31F2B40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de usar o JASP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AAAE2-65AA-917B-6257-1963ACE5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470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Fácil de usar.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Análises estatísticas avançadas.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Gratuito e de código aberto.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Atualizações regulares.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Comunidade ativa.</a:t>
            </a:r>
          </a:p>
        </p:txBody>
      </p:sp>
    </p:spTree>
    <p:extLst>
      <p:ext uri="{BB962C8B-B14F-4D97-AF65-F5344CB8AC3E}">
        <p14:creationId xmlns:p14="http://schemas.microsoft.com/office/powerpoint/2010/main" val="107355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C606F-0475-4A8B-BA7A-D31F2B40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 de usar o JASP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AAAE2-65AA-917B-6257-1963ACE5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470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Menos funcionalidades do que outros softwares estatísticos.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Menos documentação.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Requer um computador moderno.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Interface limitada.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Não é bom para manipular dados.</a:t>
            </a:r>
          </a:p>
        </p:txBody>
      </p:sp>
    </p:spTree>
    <p:extLst>
      <p:ext uri="{BB962C8B-B14F-4D97-AF65-F5344CB8AC3E}">
        <p14:creationId xmlns:p14="http://schemas.microsoft.com/office/powerpoint/2010/main" val="256853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E96201-792A-D01B-3613-A3FAF5F1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pt-BR" dirty="0"/>
              <a:t>Dalton Breno Costa</a:t>
            </a:r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DC2566-6F7E-88EC-4DE7-83F21594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pt-BR" dirty="0"/>
              <a:t>Psicólogo (UFCSPA 2021)</a:t>
            </a:r>
          </a:p>
          <a:p>
            <a:r>
              <a:rPr lang="pt-BR" dirty="0"/>
              <a:t>Mestrando em Psicologia </a:t>
            </a:r>
          </a:p>
          <a:p>
            <a:r>
              <a:rPr lang="pt-BR" dirty="0"/>
              <a:t>Experiências:</a:t>
            </a:r>
          </a:p>
          <a:p>
            <a:pPr lvl="1"/>
            <a:r>
              <a:rPr lang="pt-BR" dirty="0"/>
              <a:t>Inteligência Artificial</a:t>
            </a:r>
          </a:p>
          <a:p>
            <a:pPr lvl="1"/>
            <a:r>
              <a:rPr lang="pt-BR" dirty="0"/>
              <a:t>Realidade Virtual</a:t>
            </a:r>
          </a:p>
          <a:p>
            <a:pPr lvl="1"/>
            <a:r>
              <a:rPr lang="pt-BR" dirty="0"/>
              <a:t>Psicometria</a:t>
            </a:r>
          </a:p>
          <a:p>
            <a:pPr lvl="1"/>
            <a:r>
              <a:rPr lang="pt-BR" dirty="0"/>
              <a:t>Ciência de Dados</a:t>
            </a:r>
          </a:p>
          <a:p>
            <a:r>
              <a:rPr lang="pt-BR" dirty="0"/>
              <a:t>Linguagens:</a:t>
            </a:r>
          </a:p>
          <a:p>
            <a:pPr lvl="1"/>
            <a:r>
              <a:rPr lang="pt-BR" dirty="0"/>
              <a:t>R e </a:t>
            </a:r>
            <a:r>
              <a:rPr lang="pt-BR" dirty="0" err="1"/>
              <a:t>python</a:t>
            </a:r>
            <a:endParaRPr lang="pt-BR" dirty="0"/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0A2B2C-A638-DB68-218D-C3F2AF0FD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4254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23449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4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57797-947A-DE15-0602-0724FEFE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JASP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E2A4F1-2D64-960C-A61D-9BC45AFED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6" t="8869" r="13864" b="7049"/>
          <a:stretch/>
        </p:blipFill>
        <p:spPr>
          <a:xfrm>
            <a:off x="2369127" y="1493842"/>
            <a:ext cx="8063345" cy="499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0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F619F-864F-7FD8-D0D0-D22BED7F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SPSS x R x JASP </a:t>
            </a:r>
          </a:p>
        </p:txBody>
      </p:sp>
      <p:pic>
        <p:nvPicPr>
          <p:cNvPr id="4" name="Google Shape;3903;p22" descr="QQ-plot in SPSS using Blom's method">
            <a:extLst>
              <a:ext uri="{FF2B5EF4-FFF2-40B4-BE49-F238E27FC236}">
                <a16:creationId xmlns:a16="http://schemas.microsoft.com/office/drawing/2014/main" id="{ADEF6EF8-4BBE-C41B-67E2-C1A11A803E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7" y="1791797"/>
            <a:ext cx="3560727" cy="367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04;p22" descr="https://i0.wp.com/i.imgur.com/0Cmq7No.png">
            <a:extLst>
              <a:ext uri="{FF2B5EF4-FFF2-40B4-BE49-F238E27FC236}">
                <a16:creationId xmlns:a16="http://schemas.microsoft.com/office/drawing/2014/main" id="{8E59394D-C466-FFAB-BD0B-6E75A15921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6309" y="1659417"/>
            <a:ext cx="3560727" cy="4100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Q-Q Plot analysis : r/statistics">
            <a:extLst>
              <a:ext uri="{FF2B5EF4-FFF2-40B4-BE49-F238E27FC236}">
                <a16:creationId xmlns:a16="http://schemas.microsoft.com/office/drawing/2014/main" id="{0D64DFE9-096E-0348-8BCD-1B9ABC4D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7" t="4613" r="20249"/>
          <a:stretch/>
        </p:blipFill>
        <p:spPr bwMode="auto">
          <a:xfrm>
            <a:off x="8245241" y="2338185"/>
            <a:ext cx="3370002" cy="31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663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7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40" name="Google Shape;14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pt-BR" sz="60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VAMOS PARA O JASP</a:t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261869" y="2383077"/>
            <a:ext cx="151536" cy="151536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0724364" y="2265467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1024834" y="2537201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1064053" y="2832967"/>
            <a:ext cx="95759" cy="95759"/>
          </a:xfrm>
          <a:custGeom>
            <a:avLst/>
            <a:gdLst/>
            <a:ahLst/>
            <a:cxnLst/>
            <a:rect l="l" t="t" r="r" b="b"/>
            <a:pathLst>
              <a:path w="95759" h="95759" extrusionOk="0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10772266" y="2803988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413405" y="3242499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p7"/>
          <p:cNvCxnSpPr/>
          <p:nvPr/>
        </p:nvCxnSpPr>
        <p:spPr>
          <a:xfrm>
            <a:off x="0" y="5831729"/>
            <a:ext cx="12188952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C22C6-692E-1FD4-63FA-ED642389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Carregando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4950E5-0B0E-529F-AB7D-7B1EFCD9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Depression</a:t>
            </a:r>
            <a:r>
              <a:rPr lang="pt-BR" dirty="0">
                <a:hlinkClick r:id="rId2"/>
              </a:rPr>
              <a:t> </a:t>
            </a:r>
            <a:r>
              <a:rPr lang="pt-BR" dirty="0" err="1">
                <a:hlinkClick r:id="rId2"/>
              </a:rPr>
              <a:t>Anxiety</a:t>
            </a:r>
            <a:r>
              <a:rPr lang="pt-BR" dirty="0">
                <a:hlinkClick r:id="rId2"/>
              </a:rPr>
              <a:t> Stress </a:t>
            </a:r>
            <a:r>
              <a:rPr lang="pt-BR" dirty="0" err="1">
                <a:hlinkClick r:id="rId2"/>
              </a:rPr>
              <a:t>Scales</a:t>
            </a:r>
            <a:r>
              <a:rPr lang="pt-BR" dirty="0">
                <a:hlinkClick r:id="rId2"/>
              </a:rPr>
              <a:t> Responses | </a:t>
            </a:r>
            <a:r>
              <a:rPr lang="pt-BR" dirty="0" err="1">
                <a:hlinkClick r:id="rId2"/>
              </a:rPr>
              <a:t>Kaggle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961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4452E1F-E5A7-6BA7-A85F-7F21094EB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Obrigado!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EEF49D0-C712-A986-6B09-7541ED46A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dalton.costa96@edu.pucrs.br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47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magem editada de um cavalo&#10;&#10;Descrição gerada automaticamente com confiança média">
            <a:extLst>
              <a:ext uri="{FF2B5EF4-FFF2-40B4-BE49-F238E27FC236}">
                <a16:creationId xmlns:a16="http://schemas.microsoft.com/office/drawing/2014/main" id="{C09BDB5A-DDE9-EB58-DCA3-F2E47ED073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" y="206299"/>
            <a:ext cx="4094163" cy="27638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Imagem 8" descr="Pessoas posando para foto com cidade ao fundo&#10;&#10;Descrição gerada automaticamente">
            <a:extLst>
              <a:ext uri="{FF2B5EF4-FFF2-40B4-BE49-F238E27FC236}">
                <a16:creationId xmlns:a16="http://schemas.microsoft.com/office/drawing/2014/main" id="{51D214B3-EF40-1A4D-35FB-04D8DB53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533" y="221239"/>
            <a:ext cx="2913379" cy="29133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Imagem 10" descr="Foto em preto e branco de cachorro olhando para o lado&#10;&#10;Descrição gerada automaticamente">
            <a:extLst>
              <a:ext uri="{FF2B5EF4-FFF2-40B4-BE49-F238E27FC236}">
                <a16:creationId xmlns:a16="http://schemas.microsoft.com/office/drawing/2014/main" id="{4701DB67-5ED6-2679-933A-C1C051C58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8616"/>
            <a:ext cx="3373016" cy="34369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Imagem 12" descr="Cachorro deitado na cama&#10;&#10;Descrição gerada automaticamente">
            <a:extLst>
              <a:ext uri="{FF2B5EF4-FFF2-40B4-BE49-F238E27FC236}">
                <a16:creationId xmlns:a16="http://schemas.microsoft.com/office/drawing/2014/main" id="{110EFA2F-D81B-8C04-A3E4-B53146B76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" y="3415691"/>
            <a:ext cx="2399481" cy="31993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Imagem 14" descr="Homem deitado ao lado de cachorro&#10;&#10;Descrição gerada automaticamente">
            <a:extLst>
              <a:ext uri="{FF2B5EF4-FFF2-40B4-BE49-F238E27FC236}">
                <a16:creationId xmlns:a16="http://schemas.microsoft.com/office/drawing/2014/main" id="{58A80BA3-0EAA-9478-7458-43EB88EC6A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67" y="3134618"/>
            <a:ext cx="2715739" cy="36209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6" name="Picture 2" descr="8 problemas do novo Plano Cicloviário de São Paulo | Vá de Bike">
            <a:extLst>
              <a:ext uri="{FF2B5EF4-FFF2-40B4-BE49-F238E27FC236}">
                <a16:creationId xmlns:a16="http://schemas.microsoft.com/office/drawing/2014/main" id="{17F911B1-4486-C3D7-85E4-8CCED7002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r="21398"/>
          <a:stretch/>
        </p:blipFill>
        <p:spPr bwMode="auto">
          <a:xfrm>
            <a:off x="9628861" y="3723383"/>
            <a:ext cx="2452304" cy="269127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Pessoas sorrindo posando para foto&#10;&#10;Descrição gerada automaticamente">
            <a:extLst>
              <a:ext uri="{FF2B5EF4-FFF2-40B4-BE49-F238E27FC236}">
                <a16:creationId xmlns:a16="http://schemas.microsoft.com/office/drawing/2014/main" id="{6A623A0B-E3DF-D3D5-A1A5-C2656EDC0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93" y="291407"/>
            <a:ext cx="3650254" cy="27341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8982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31B78-EA6E-54D5-F132-184BDFFB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PsicoData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BA7E75-6665-47AE-52F8-DA5DF8EC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0778"/>
            <a:ext cx="7479890" cy="37593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7E3DF8-96B6-B86E-56AC-FCB73A0C4456}"/>
              </a:ext>
            </a:extLst>
          </p:cNvPr>
          <p:cNvSpPr txBox="1"/>
          <p:nvPr/>
        </p:nvSpPr>
        <p:spPr>
          <a:xfrm>
            <a:off x="2770909" y="5886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https://medium.com/psicodata</a:t>
            </a:r>
            <a:r>
              <a:rPr lang="pt-BR" dirty="0"/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B669F4-8DFC-E25F-05B6-1E7E2483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128" y="4625714"/>
            <a:ext cx="170521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2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9712D-A0F2-0A6F-8072-E27A44DD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Tópicos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61D235-CE22-BA80-A435-21EAA6CB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 de Dados e Variáveis</a:t>
            </a:r>
          </a:p>
          <a:p>
            <a:r>
              <a:rPr lang="pt-BR" i="1" dirty="0" err="1"/>
              <a:t>Tidy</a:t>
            </a:r>
            <a:r>
              <a:rPr lang="pt-BR" i="1" dirty="0"/>
              <a:t> Data</a:t>
            </a:r>
          </a:p>
          <a:p>
            <a:r>
              <a:rPr lang="pt-BR" dirty="0"/>
              <a:t>JASP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754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itHub - jasp-stats/jasp-desktop: JASP aims to be a complete statistical  package for both Bayesian and Frequentist statistical methods, that is easy  to use and familiar to users of SPSS">
            <a:extLst>
              <a:ext uri="{FF2B5EF4-FFF2-40B4-BE49-F238E27FC236}">
                <a16:creationId xmlns:a16="http://schemas.microsoft.com/office/drawing/2014/main" id="{4198A674-65B3-24B4-0C0B-8FDE524A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062" y="3903492"/>
            <a:ext cx="41338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DB1C92-5489-A399-BE2C-07D2D4305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Softwares para Análise de Dados</a:t>
            </a:r>
          </a:p>
        </p:txBody>
      </p:sp>
      <p:pic>
        <p:nvPicPr>
          <p:cNvPr id="1026" name="Picture 2" descr="Debunking Data science Myth - SPSS/SAS is dead, long live Python, R get  well soon">
            <a:extLst>
              <a:ext uri="{FF2B5EF4-FFF2-40B4-BE49-F238E27FC236}">
                <a16:creationId xmlns:a16="http://schemas.microsoft.com/office/drawing/2014/main" id="{65F358B6-520D-5A26-CDD5-A8088B7E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88" y="2290802"/>
            <a:ext cx="6733615" cy="39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to jamovi | JD Leongómez">
            <a:extLst>
              <a:ext uri="{FF2B5EF4-FFF2-40B4-BE49-F238E27FC236}">
                <a16:creationId xmlns:a16="http://schemas.microsoft.com/office/drawing/2014/main" id="{6B9EAE3D-3F0C-9066-9FE7-33192040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08" y="2760472"/>
            <a:ext cx="3429000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;p14">
            <a:extLst>
              <a:ext uri="{FF2B5EF4-FFF2-40B4-BE49-F238E27FC236}">
                <a16:creationId xmlns:a16="http://schemas.microsoft.com/office/drawing/2014/main" id="{475224BA-2CC1-C5C2-7AF8-BA102ECC5C82}"/>
              </a:ext>
            </a:extLst>
          </p:cNvPr>
          <p:cNvSpPr txBox="1">
            <a:spLocks/>
          </p:cNvSpPr>
          <p:nvPr/>
        </p:nvSpPr>
        <p:spPr>
          <a:xfrm>
            <a:off x="8229600" y="4811151"/>
            <a:ext cx="3325339" cy="12331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200" b="1" dirty="0"/>
              <a:t>Programas mais utilizado em artigos científicos em 2018</a:t>
            </a:r>
          </a:p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endParaRPr lang="pt-BR" sz="1200" dirty="0"/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BR" sz="1200" dirty="0"/>
              <a:t>Fonte: http://r4stats.com/articles/popularity/</a:t>
            </a:r>
          </a:p>
        </p:txBody>
      </p:sp>
      <p:pic>
        <p:nvPicPr>
          <p:cNvPr id="5" name="Google Shape;74;p14">
            <a:extLst>
              <a:ext uri="{FF2B5EF4-FFF2-40B4-BE49-F238E27FC236}">
                <a16:creationId xmlns:a16="http://schemas.microsoft.com/office/drawing/2014/main" id="{56893FB6-9C3B-E332-C600-C566DBEEF4B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4845" y="534572"/>
            <a:ext cx="5592410" cy="6057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47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04EBA-9630-23C0-D362-771E8DC7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e Variáveis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13423E-5378-3F40-3973-E57171145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88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71FBD-3EB0-1602-5FC9-BA80C77E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 da Ciência de Dados </a:t>
            </a:r>
          </a:p>
        </p:txBody>
      </p:sp>
      <p:pic>
        <p:nvPicPr>
          <p:cNvPr id="2050" name="Picture 2" descr="Resultado de imagem para workflow data science">
            <a:extLst>
              <a:ext uri="{FF2B5EF4-FFF2-40B4-BE49-F238E27FC236}">
                <a16:creationId xmlns:a16="http://schemas.microsoft.com/office/drawing/2014/main" id="{D22E2925-C353-394D-0F6E-9A97E7F8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59" y="2596572"/>
            <a:ext cx="7608118" cy="27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8100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526</Words>
  <Application>Microsoft Office PowerPoint</Application>
  <PresentationFormat>Widescreen</PresentationFormat>
  <Paragraphs>97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Aharoni</vt:lpstr>
      <vt:lpstr>Arial</vt:lpstr>
      <vt:lpstr>Avenir Next LT Pro</vt:lpstr>
      <vt:lpstr>Calibri</vt:lpstr>
      <vt:lpstr>Open Sans</vt:lpstr>
      <vt:lpstr>Söhne</vt:lpstr>
      <vt:lpstr>ShapesVTI</vt:lpstr>
      <vt:lpstr>Pensando sobre Análise de Dados</vt:lpstr>
      <vt:lpstr>Dalton Breno Costa</vt:lpstr>
      <vt:lpstr>Apresentação do PowerPoint</vt:lpstr>
      <vt:lpstr>PsicoData</vt:lpstr>
      <vt:lpstr>Tópicos </vt:lpstr>
      <vt:lpstr>Softwares para Análise de Dados</vt:lpstr>
      <vt:lpstr>Apresentação do PowerPoint</vt:lpstr>
      <vt:lpstr>Banco de Dados e Variáveis</vt:lpstr>
      <vt:lpstr>Workflow da Ciência de Dados </vt:lpstr>
      <vt:lpstr>Tipos de Bancos de Dados</vt:lpstr>
      <vt:lpstr>As 3 Regras do Tidy Data</vt:lpstr>
      <vt:lpstr>Tipos de Variáveis</vt:lpstr>
      <vt:lpstr>Configurar Variáveis</vt:lpstr>
      <vt:lpstr>Mapa ou Dicionário de Variáveis</vt:lpstr>
      <vt:lpstr>Mapa ou Dicionário de Variáveis</vt:lpstr>
      <vt:lpstr>Introdução ao JASP</vt:lpstr>
      <vt:lpstr>O que é o JASP</vt:lpstr>
      <vt:lpstr>Vantagens de usar o JASP</vt:lpstr>
      <vt:lpstr>Desvantagens de usar o JASP</vt:lpstr>
      <vt:lpstr>Instalação JASP</vt:lpstr>
      <vt:lpstr>SPSS x R x JASP </vt:lpstr>
      <vt:lpstr>VAMOS PARA O JASP</vt:lpstr>
      <vt:lpstr>Carregando Dados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Softwares para Análise de Dados</dc:title>
  <dc:creator>Dalton Breno Costa</dc:creator>
  <cp:lastModifiedBy>Dalton Breno Costa</cp:lastModifiedBy>
  <cp:revision>10</cp:revision>
  <dcterms:created xsi:type="dcterms:W3CDTF">2023-03-29T21:11:31Z</dcterms:created>
  <dcterms:modified xsi:type="dcterms:W3CDTF">2023-04-03T23:10:42Z</dcterms:modified>
</cp:coreProperties>
</file>